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0" r:id="rId1"/>
  </p:sldMasterIdLst>
  <p:notesMasterIdLst>
    <p:notesMasterId r:id="rId2"/>
  </p:notesMasterIdLst>
  <p:sldIdLst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1704" y="10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presProps" Target="presProps.xml"  /><Relationship Id="rId7" Type="http://schemas.openxmlformats.org/officeDocument/2006/relationships/viewProps" Target="viewProps.xml"  /><Relationship Id="rId8" Type="http://schemas.openxmlformats.org/officeDocument/2006/relationships/theme" Target="theme/theme1.xml"  /><Relationship Id="rId9" Type="http://schemas.openxmlformats.org/officeDocument/2006/relationships/tableStyles" Target="tableStyles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1EFF0C2-0975-44D2-97D7-E6CF3D09EA7C}" type="datetime1">
              <a:rPr lang="ko-KR" altLang="en-US"/>
              <a:pPr lvl="0">
                <a:defRPr/>
              </a:pPr>
              <a:t>2024-09-09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436A945A-20D3-47C0-9F12-F29A3086D307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 idx="0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en-US" altLang="ko-KR"/>
              <a:t>Coffins of Black: body</a:t>
            </a:r>
            <a:r>
              <a:rPr lang="ko-KR" altLang="en-US"/>
              <a:t>와 </a:t>
            </a:r>
            <a:r>
              <a:rPr lang="en-US" altLang="ko-KR"/>
              <a:t>spirit</a:t>
            </a:r>
            <a:r>
              <a:rPr lang="ko-KR" altLang="en-US"/>
              <a:t>에 대한 </a:t>
            </a:r>
            <a:r>
              <a:rPr lang="en-US" altLang="ko-KR"/>
              <a:t>platon</a:t>
            </a:r>
            <a:r>
              <a:rPr lang="ko-KR" altLang="en-US"/>
              <a:t>적 생각</a:t>
            </a:r>
            <a:r>
              <a:rPr lang="en-US" altLang="ko-KR"/>
              <a:t>. </a:t>
            </a:r>
            <a:r>
              <a:rPr lang="ko-KR" altLang="en-US"/>
              <a:t>블레이크는 여기에 반대함</a:t>
            </a:r>
            <a:r>
              <a:rPr lang="en-US" altLang="ko-KR"/>
              <a:t>. </a:t>
            </a:r>
            <a:r>
              <a:rPr lang="ko-KR" altLang="en-US"/>
              <a:t>따라서 관같은 육체를 벗어나서 영적인 존재를 얻어서 자유로와질 수 있다는 것은 블레이크에게는 매우 기만적인 논리</a:t>
            </a:r>
            <a:r>
              <a:rPr lang="en-US" altLang="ko-KR"/>
              <a:t>. </a:t>
            </a:r>
            <a:r>
              <a:rPr lang="ko-KR" altLang="en-US"/>
              <a:t>영적 삶을 위해 육체에 대한 고통을 감래하라는 것은 현실인정논리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Angel with a bright key: </a:t>
            </a:r>
            <a:r>
              <a:rPr lang="ko-KR" altLang="en-US"/>
              <a:t>사실 </a:t>
            </a:r>
            <a:r>
              <a:rPr lang="en-US" altLang="ko-KR"/>
              <a:t>Genesis 3:23-24</a:t>
            </a:r>
            <a:r>
              <a:rPr lang="ko-KR" altLang="en-US"/>
              <a:t>에 나오는 얘기는 반대</a:t>
            </a:r>
            <a:r>
              <a:rPr lang="en-US" altLang="ko-KR"/>
              <a:t>. </a:t>
            </a:r>
            <a:r>
              <a:rPr lang="ko-KR" altLang="en-US"/>
              <a:t>천사는 쫓겨난 아담과 이브가 다시 못 오게 에덴동산 입구를 지킨다</a:t>
            </a:r>
            <a:r>
              <a:rPr lang="en-US" altLang="ko-KR"/>
              <a:t>. </a:t>
            </a:r>
            <a:r>
              <a:rPr lang="ko-KR" altLang="en-US"/>
              <a:t>또  </a:t>
            </a:r>
            <a:r>
              <a:rPr lang="en-US" altLang="ko-KR"/>
              <a:t>Revelation 1:18</a:t>
            </a:r>
            <a:r>
              <a:rPr lang="ko-KR" altLang="en-US"/>
              <a:t>에 </a:t>
            </a:r>
            <a:r>
              <a:rPr lang="en-US" altLang="ko-KR"/>
              <a:t>key of life/death</a:t>
            </a:r>
            <a:r>
              <a:rPr lang="ko-KR" altLang="en-US"/>
              <a:t>를 쥐고 있는 예수를 연상케 함</a:t>
            </a:r>
            <a:r>
              <a:rPr lang="en-US" altLang="ko-KR"/>
              <a:t>.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Wash in a river: </a:t>
            </a:r>
            <a:r>
              <a:rPr lang="ko-KR" altLang="en-US"/>
              <a:t>요르단 강에서의 예수의 세례</a:t>
            </a:r>
            <a:r>
              <a:rPr lang="en-US" altLang="ko-KR"/>
              <a:t>(Matthew 3:13-17). </a:t>
            </a:r>
            <a:r>
              <a:rPr lang="ko-KR" altLang="en-US"/>
              <a:t>성경의 많은 에피소드와 연관</a:t>
            </a:r>
            <a:r>
              <a:rPr lang="en-US" altLang="ko-KR"/>
              <a:t>. Healing</a:t>
            </a:r>
            <a:r>
              <a:rPr lang="ko-KR" altLang="en-US"/>
              <a:t>과 새로운 삶</a:t>
            </a:r>
            <a:r>
              <a:rPr lang="en-US" altLang="ko-KR"/>
              <a:t>. Naaman the Syrian</a:t>
            </a:r>
            <a:r>
              <a:rPr lang="ko-KR" altLang="en-US"/>
              <a:t>이 강물에 담구고 치유</a:t>
            </a:r>
            <a:r>
              <a:rPr lang="en-US" altLang="ko-KR"/>
              <a:t>(Kings 5:1-14)</a:t>
            </a:r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lvl="0">
              <a:defRPr/>
            </a:pPr>
            <a:fld id="{436A945A-20D3-47C0-9F12-F29A3086D307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7A50C5E-C513-4AEF-92B7-5CD5602C0C2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0D05512-CDFF-4FB1-A81F-69E23A471B82}" type="datetimeFigureOut">
              <a:rPr lang="ko-KR" altLang="en-US" smtClean="0"/>
              <a:t>2023-09-04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1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1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1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1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1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.xml"  /><Relationship Id="rId3" Type="http://schemas.openxmlformats.org/officeDocument/2006/relationships/image" Target="../media/image2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image" Target="../media/image3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lstStyle/>
          <a:p>
            <a:pPr lvl="0">
              <a:defRPr/>
            </a:pPr>
            <a:r>
              <a:rPr lang="en-US" altLang="ko-KR"/>
              <a:t>Romanticism and Modern Literature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lvl="0">
              <a:defRPr/>
            </a:pPr>
            <a:r>
              <a:rPr lang="en-US" altLang="ko-KR"/>
              <a:t>William Blake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Two Versions of “The Chimney Sweeper”</a:t>
            </a:r>
            <a:endParaRPr lang="en-US" altLang="ko-KR"/>
          </a:p>
          <a:p>
            <a:pPr lvl="0">
              <a:defRPr/>
            </a:pPr>
            <a:r>
              <a:rPr lang="en-US" altLang="ko-KR"/>
              <a:t>September 10-13, 2024 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000" dirty="0"/>
              <a:t>The Chimney Sweeper of </a:t>
            </a:r>
            <a:r>
              <a:rPr lang="en-US" altLang="ko-KR" sz="4000" i="1" dirty="0"/>
              <a:t>Songs of Innocence</a:t>
            </a:r>
            <a:endParaRPr lang="ko-KR" altLang="en-US" sz="4000" i="1" dirty="0"/>
          </a:p>
        </p:txBody>
      </p:sp>
      <p:sp>
        <p:nvSpPr>
          <p:cNvPr id="5" name="내용 개체 틀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3200" dirty="0"/>
              <a:t>Child </a:t>
            </a:r>
            <a:r>
              <a:rPr lang="en-US" altLang="ko-KR" sz="3200" dirty="0" err="1"/>
              <a:t>Labour</a:t>
            </a:r>
            <a:r>
              <a:rPr lang="en-US" altLang="ko-KR" sz="3200" dirty="0"/>
              <a:t> in early Industrial Society</a:t>
            </a:r>
          </a:p>
          <a:p>
            <a:r>
              <a:rPr lang="en-US" altLang="ko-KR" sz="3200" dirty="0"/>
              <a:t>Reiterating Sunday School Didacticism or Being Ironic?</a:t>
            </a:r>
          </a:p>
          <a:p>
            <a:r>
              <a:rPr lang="en-US" altLang="ko-KR" sz="3200" dirty="0"/>
              <a:t>Suspect of Racism</a:t>
            </a:r>
            <a:endParaRPr lang="ko-KR" alt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2737341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671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dirty="0"/>
              <a:t>The Chimney Sweeper of  </a:t>
            </a:r>
            <a:r>
              <a:rPr lang="en-US" altLang="ko-KR" sz="3600" i="1" dirty="0"/>
              <a:t>Songs of Experience</a:t>
            </a:r>
            <a:endParaRPr lang="ko-KR" altLang="en-US" sz="3600" i="1" dirty="0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ko-KR" sz="4000" dirty="0"/>
              <a:t>Contrast with CS of “Innocence”</a:t>
            </a:r>
          </a:p>
          <a:p>
            <a:r>
              <a:rPr lang="en-US" altLang="ko-KR" sz="4000" dirty="0"/>
              <a:t>Severe social critique</a:t>
            </a:r>
          </a:p>
          <a:p>
            <a:pPr marL="114300" indent="0">
              <a:buNone/>
            </a:pPr>
            <a:endParaRPr lang="ko-KR" altLang="en-US" sz="4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46" y="1773853"/>
            <a:ext cx="2621507" cy="411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703565"/>
      </p:ext>
    </p:extLst>
  </p:cSld>
  <p:clrMapOvr>
    <a:masterClrMapping/>
  </p:clrMapOvr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근접">
  <a:themeElements>
    <a:clrScheme name="근접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MS 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근접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49</ep:Words>
  <ep:PresentationFormat>화면 슬라이드 쇼(4:3)</ep:PresentationFormat>
  <ep:Paragraphs>11</ep:Paragraphs>
  <ep:Slides>3</ep:Slides>
  <ep:Notes>1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ep:HeadingPairs>
  <ep:TitlesOfParts>
    <vt:vector size="4" baseType="lpstr">
      <vt:lpstr>근접</vt:lpstr>
      <vt:lpstr>Romanticism and Modern Literature</vt:lpstr>
      <vt:lpstr>The Chimney Sweeper of Songs of Innocence</vt:lpstr>
      <vt:lpstr>The Chimney Sweeper of  Songs of Experience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2018-09-09T13:59:32.000</dcterms:created>
  <dc:creator>u</dc:creator>
  <cp:lastModifiedBy>u</cp:lastModifiedBy>
  <dcterms:modified xsi:type="dcterms:W3CDTF">2024-09-09T04:04:17.375</dcterms:modified>
  <cp:revision>8</cp:revision>
  <dc:title>Romanticism and Modern Literature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